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77" r:id="rId2"/>
    <p:sldId id="288" r:id="rId3"/>
    <p:sldId id="297" r:id="rId4"/>
    <p:sldId id="257" r:id="rId5"/>
    <p:sldId id="300" r:id="rId6"/>
    <p:sldId id="279" r:id="rId7"/>
    <p:sldId id="289" r:id="rId8"/>
    <p:sldId id="298" r:id="rId9"/>
    <p:sldId id="292" r:id="rId10"/>
    <p:sldId id="302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624" y="58"/>
      </p:cViewPr>
      <p:guideLst/>
    </p:cSldViewPr>
  </p:slideViewPr>
  <p:outlineViewPr>
    <p:cViewPr>
      <p:scale>
        <a:sx n="33" d="100"/>
        <a:sy n="33" d="100"/>
      </p:scale>
      <p:origin x="0" y="-211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19255-F80F-4CA5-BB48-763FF8C2688D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3A478-F2A6-4B6E-AD0D-EBFD616CD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6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 smtClean="0">
                <a:solidFill>
                  <a:schemeClr val="bg1"/>
                </a:solidFill>
              </a:rPr>
              <a:t>ICT </a:t>
            </a:r>
            <a:r>
              <a:rPr lang="hu-HU" sz="1200" dirty="0" err="1" smtClean="0">
                <a:solidFill>
                  <a:schemeClr val="bg1"/>
                </a:solidFill>
              </a:rPr>
              <a:t>in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Agriculture</a:t>
            </a:r>
            <a:r>
              <a:rPr lang="hu-HU" sz="1200" dirty="0" smtClean="0">
                <a:solidFill>
                  <a:schemeClr val="bg1"/>
                </a:solidFill>
              </a:rPr>
              <a:t> – </a:t>
            </a:r>
            <a:r>
              <a:rPr lang="hu-HU" sz="1200" dirty="0" err="1" smtClean="0">
                <a:solidFill>
                  <a:schemeClr val="bg1"/>
                </a:solidFill>
              </a:rPr>
              <a:t>State</a:t>
            </a:r>
            <a:r>
              <a:rPr lang="hu-HU" sz="1200" dirty="0" smtClean="0">
                <a:solidFill>
                  <a:schemeClr val="bg1"/>
                </a:solidFill>
              </a:rPr>
              <a:t> of art </a:t>
            </a:r>
            <a:r>
              <a:rPr lang="hu-HU" sz="1200" dirty="0" err="1" smtClean="0">
                <a:solidFill>
                  <a:schemeClr val="bg1"/>
                </a:solidFill>
              </a:rPr>
              <a:t>in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Central</a:t>
            </a:r>
            <a:r>
              <a:rPr lang="hu-HU" sz="1200" dirty="0" smtClean="0">
                <a:solidFill>
                  <a:schemeClr val="bg1"/>
                </a:solidFill>
              </a:rPr>
              <a:t> </a:t>
            </a:r>
            <a:r>
              <a:rPr lang="hu-HU" sz="1200" dirty="0" err="1" smtClean="0">
                <a:solidFill>
                  <a:schemeClr val="bg1"/>
                </a:solidFill>
              </a:rPr>
              <a:t>Eastern</a:t>
            </a:r>
            <a:r>
              <a:rPr lang="hu-HU" sz="1200" dirty="0" smtClean="0">
                <a:solidFill>
                  <a:schemeClr val="bg1"/>
                </a:solidFill>
              </a:rPr>
              <a:t> Europe</a:t>
            </a:r>
            <a:endParaRPr lang="hu-HU" sz="1400" dirty="0" smtClean="0">
              <a:solidFill>
                <a:srgbClr val="CCECFF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3A478-F2A6-4B6E-AD0D-EBFD616CD1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6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the quality of policy formulation and implementation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3A478-F2A6-4B6E-AD0D-EBFD616CD1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7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3548957"/>
            <a:ext cx="9602787" cy="1228423"/>
          </a:xfrm>
        </p:spPr>
        <p:txBody>
          <a:bodyPr>
            <a:noAutofit/>
          </a:bodyPr>
          <a:lstStyle/>
          <a:p>
            <a:r>
              <a:rPr lang="en-US" sz="3600" dirty="0"/>
              <a:t>Status of </a:t>
            </a:r>
            <a:r>
              <a:rPr lang="en-US" sz="3600" dirty="0" err="1" smtClean="0"/>
              <a:t>implementat</a:t>
            </a:r>
            <a:r>
              <a:rPr lang="hu-HU" sz="3600" dirty="0" smtClean="0"/>
              <a:t>ion </a:t>
            </a:r>
            <a:r>
              <a:rPr lang="en-US" sz="3600" dirty="0" smtClean="0"/>
              <a:t>of </a:t>
            </a:r>
            <a:r>
              <a:rPr lang="en-US" sz="3600" dirty="0"/>
              <a:t>e-agriculture in </a:t>
            </a:r>
            <a:r>
              <a:rPr lang="en-US" sz="3600" dirty="0" smtClean="0"/>
              <a:t>Europe,</a:t>
            </a:r>
            <a:r>
              <a:rPr lang="hu-HU" sz="3600" dirty="0" smtClean="0"/>
              <a:t> </a:t>
            </a:r>
            <a:r>
              <a:rPr lang="en-US" sz="3600" dirty="0" smtClean="0"/>
              <a:t>including </a:t>
            </a:r>
            <a:r>
              <a:rPr lang="en-US" sz="3600" dirty="0"/>
              <a:t>Western Balkans</a:t>
            </a:r>
            <a:endParaRPr lang="en-US" sz="3600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589213" y="4983443"/>
            <a:ext cx="8915399" cy="1580319"/>
          </a:xfrm>
        </p:spPr>
        <p:txBody>
          <a:bodyPr>
            <a:normAutofit lnSpcReduction="10000"/>
          </a:bodyPr>
          <a:lstStyle/>
          <a:p>
            <a:r>
              <a:rPr lang="en-US" i="1" noProof="0" dirty="0" err="1" smtClean="0"/>
              <a:t>Mihaly</a:t>
            </a:r>
            <a:r>
              <a:rPr lang="en-US" i="1" noProof="0" dirty="0" smtClean="0"/>
              <a:t> </a:t>
            </a:r>
            <a:r>
              <a:rPr lang="en-US" i="1" noProof="0" dirty="0" err="1" smtClean="0"/>
              <a:t>Csoto</a:t>
            </a:r>
            <a:r>
              <a:rPr lang="en-US" i="1" noProof="0" dirty="0" smtClean="0"/>
              <a:t>, FAO Consultant</a:t>
            </a:r>
            <a:r>
              <a:rPr lang="hu-HU" i="1" dirty="0"/>
              <a:t> </a:t>
            </a:r>
            <a:r>
              <a:rPr lang="hu-HU" i="1" dirty="0" smtClean="0"/>
              <a:t>/</a:t>
            </a:r>
            <a:r>
              <a:rPr lang="hu-HU" i="1" noProof="0" dirty="0" smtClean="0"/>
              <a:t> </a:t>
            </a:r>
            <a:r>
              <a:rPr lang="hu-HU" i="1" dirty="0"/>
              <a:t>National University of Public Service (NUPS)</a:t>
            </a:r>
            <a:r>
              <a:rPr lang="hu-HU" dirty="0"/>
              <a:t> </a:t>
            </a:r>
            <a:r>
              <a:rPr lang="hu-HU" i="1" noProof="0" dirty="0" smtClean="0"/>
              <a:t> </a:t>
            </a:r>
            <a:r>
              <a:rPr lang="hu-HU" i="1" noProof="0" dirty="0" err="1" smtClean="0"/>
              <a:t>research</a:t>
            </a:r>
            <a:r>
              <a:rPr lang="hu-HU" i="1" noProof="0" dirty="0" smtClean="0"/>
              <a:t> </a:t>
            </a:r>
            <a:r>
              <a:rPr lang="hu-HU" i="1" noProof="0" dirty="0" err="1" smtClean="0"/>
              <a:t>fellow</a:t>
            </a:r>
            <a:r>
              <a:rPr lang="hu-HU" i="1" noProof="0" dirty="0" smtClean="0"/>
              <a:t>, </a:t>
            </a:r>
            <a:r>
              <a:rPr lang="en-US" i="1" noProof="0" dirty="0" smtClean="0"/>
              <a:t>Hungary</a:t>
            </a:r>
            <a:endParaRPr lang="hu-HU" i="1" noProof="0" dirty="0" smtClean="0"/>
          </a:p>
          <a:p>
            <a:endParaRPr lang="hu-HU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pc="-100" dirty="0"/>
              <a:t>High Level Forum on e-agriculture </a:t>
            </a:r>
            <a:r>
              <a:rPr lang="en-US" spc="-100" dirty="0" smtClean="0"/>
              <a:t>“</a:t>
            </a:r>
            <a:r>
              <a:rPr lang="en-US" spc="-100" dirty="0"/>
              <a:t>2gether 4 Strong Digital Agriculture”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pc="-100" dirty="0"/>
              <a:t>18-20 April 2018, Sofia, </a:t>
            </a:r>
            <a:r>
              <a:rPr lang="en-US" spc="-100" dirty="0" smtClean="0"/>
              <a:t>Bulgaria</a:t>
            </a:r>
            <a:endParaRPr lang="hu-HU" spc="-100" dirty="0"/>
          </a:p>
          <a:p>
            <a:endParaRPr lang="hu-HU" noProof="0" dirty="0" smtClean="0"/>
          </a:p>
          <a:p>
            <a:endParaRPr lang="en-US" noProof="0" dirty="0" smtClean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673" y="135802"/>
            <a:ext cx="5202349" cy="3348919"/>
          </a:xfrm>
          <a:prstGeom prst="rect">
            <a:avLst/>
          </a:prstGeom>
        </p:spPr>
      </p:pic>
      <p:pic>
        <p:nvPicPr>
          <p:cNvPr id="5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563" y="28365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2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621" y="769539"/>
            <a:ext cx="7672798" cy="54218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</a:t>
            </a:r>
            <a:r>
              <a:rPr lang="en-US" sz="1600" dirty="0" smtClean="0">
                <a:solidFill>
                  <a:schemeClr val="bg1"/>
                </a:solidFill>
              </a:rPr>
              <a:t>Agriculture</a:t>
            </a:r>
            <a:r>
              <a:rPr lang="hu-HU" sz="1600" dirty="0" smtClean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66177" y="129094"/>
            <a:ext cx="8911687" cy="1280890"/>
          </a:xfrm>
        </p:spPr>
        <p:txBody>
          <a:bodyPr/>
          <a:lstStyle/>
          <a:p>
            <a:pPr algn="ctr"/>
            <a:r>
              <a:rPr lang="hu-HU" noProof="0" dirty="0" err="1" smtClean="0"/>
              <a:t>Context</a:t>
            </a:r>
            <a:endParaRPr lang="en-US" noProof="0" dirty="0"/>
          </a:p>
        </p:txBody>
      </p:sp>
      <p:pic>
        <p:nvPicPr>
          <p:cNvPr id="8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65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15" y="887240"/>
            <a:ext cx="7271929" cy="5228376"/>
          </a:xfrm>
        </p:spPr>
      </p:pic>
      <p:sp>
        <p:nvSpPr>
          <p:cNvPr id="4" name="TextBox 6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</a:t>
            </a:r>
            <a:r>
              <a:rPr lang="en-US" sz="1600" dirty="0" smtClean="0">
                <a:solidFill>
                  <a:schemeClr val="bg1"/>
                </a:solidFill>
              </a:rPr>
              <a:t>Agriculture</a:t>
            </a:r>
            <a:r>
              <a:rPr lang="hu-HU" sz="1600" dirty="0" smtClean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57197" y="89075"/>
            <a:ext cx="10634803" cy="1281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200" dirty="0" smtClean="0"/>
              <a:t>The </a:t>
            </a:r>
            <a:r>
              <a:rPr lang="hu-HU" sz="3200" dirty="0" err="1" smtClean="0"/>
              <a:t>environment</a:t>
            </a:r>
            <a:r>
              <a:rPr lang="hu-HU" sz="3200" dirty="0" smtClean="0"/>
              <a:t> of </a:t>
            </a:r>
            <a:r>
              <a:rPr lang="hu-HU" sz="3200" dirty="0" err="1" smtClean="0"/>
              <a:t>e-agriculture</a:t>
            </a:r>
            <a:r>
              <a:rPr lang="hu-HU" sz="3200" dirty="0" smtClean="0"/>
              <a:t> </a:t>
            </a:r>
            <a:r>
              <a:rPr lang="hu-HU" sz="3200" dirty="0" err="1" smtClean="0"/>
              <a:t>development</a:t>
            </a:r>
            <a:endParaRPr lang="en-US" sz="3200" dirty="0"/>
          </a:p>
        </p:txBody>
      </p:sp>
      <p:pic>
        <p:nvPicPr>
          <p:cNvPr id="7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79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732" y="375527"/>
            <a:ext cx="912355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hu-HU" noProof="0" dirty="0" err="1" smtClean="0"/>
              <a:t>Recent</a:t>
            </a:r>
            <a:r>
              <a:rPr lang="hu-HU" noProof="0" dirty="0" smtClean="0"/>
              <a:t> </a:t>
            </a:r>
            <a:r>
              <a:rPr lang="hu-HU" noProof="0" dirty="0" err="1" smtClean="0"/>
              <a:t>activities</a:t>
            </a:r>
            <a:r>
              <a:rPr lang="hu-HU" noProof="0" dirty="0" smtClean="0"/>
              <a:t> </a:t>
            </a:r>
            <a:r>
              <a:rPr lang="hu-HU" noProof="0" dirty="0" err="1" smtClean="0"/>
              <a:t>in</a:t>
            </a:r>
            <a:r>
              <a:rPr lang="hu-HU" noProof="0" dirty="0" smtClean="0"/>
              <a:t> Europe and </a:t>
            </a:r>
            <a:r>
              <a:rPr lang="hu-HU" noProof="0" dirty="0" err="1" smtClean="0"/>
              <a:t>Central</a:t>
            </a:r>
            <a:r>
              <a:rPr lang="hu-HU" noProof="0" dirty="0" smtClean="0"/>
              <a:t> </a:t>
            </a:r>
            <a:r>
              <a:rPr lang="hu-HU" noProof="0" dirty="0" err="1" smtClean="0"/>
              <a:t>Asia</a:t>
            </a:r>
            <a:r>
              <a:rPr lang="en-US" noProof="0" dirty="0" smtClean="0"/>
              <a:t/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732" y="1318850"/>
            <a:ext cx="10212307" cy="4348618"/>
          </a:xfrm>
        </p:spPr>
        <p:txBody>
          <a:bodyPr>
            <a:noAutofit/>
          </a:bodyPr>
          <a:lstStyle/>
          <a:p>
            <a:r>
              <a:rPr lang="en-US" sz="2400" i="1" noProof="0" dirty="0" smtClean="0"/>
              <a:t>Regional Capacity Development Workshops on National e-Agriculture Strategies in Europe </a:t>
            </a:r>
            <a:r>
              <a:rPr lang="en-US" sz="2400" noProof="0" dirty="0" smtClean="0"/>
              <a:t>in 2015 and 2016 in Hungary</a:t>
            </a:r>
            <a:r>
              <a:rPr lang="hu-HU" sz="2400" noProof="0" dirty="0" smtClean="0"/>
              <a:t> </a:t>
            </a:r>
          </a:p>
          <a:p>
            <a:r>
              <a:rPr lang="hu-HU" sz="2400" noProof="0" dirty="0" err="1" smtClean="0"/>
              <a:t>Activities</a:t>
            </a:r>
            <a:r>
              <a:rPr lang="hu-HU" sz="2400" noProof="0" dirty="0" smtClean="0"/>
              <a:t> </a:t>
            </a:r>
            <a:r>
              <a:rPr lang="hu-HU" sz="2400" noProof="0" dirty="0" err="1" smtClean="0"/>
              <a:t>based</a:t>
            </a:r>
            <a:r>
              <a:rPr lang="hu-HU" sz="2400" noProof="0" dirty="0" smtClean="0"/>
              <a:t> </a:t>
            </a:r>
            <a:r>
              <a:rPr lang="hu-HU" sz="2400" noProof="0" dirty="0" err="1" smtClean="0"/>
              <a:t>around</a:t>
            </a:r>
            <a:r>
              <a:rPr lang="hu-HU" sz="2400" noProof="0" dirty="0" smtClean="0"/>
              <a:t> </a:t>
            </a:r>
            <a:r>
              <a:rPr lang="hu-HU" sz="2400" noProof="0" dirty="0" err="1" smtClean="0"/>
              <a:t>the</a:t>
            </a:r>
            <a:r>
              <a:rPr lang="hu-HU" sz="2400" noProof="0" dirty="0" smtClean="0"/>
              <a:t> </a:t>
            </a:r>
            <a:r>
              <a:rPr lang="hu-HU" sz="2400" noProof="0" dirty="0" err="1" smtClean="0"/>
              <a:t>workshops</a:t>
            </a:r>
            <a:r>
              <a:rPr lang="hu-HU" sz="2400" noProof="0" dirty="0" smtClean="0"/>
              <a:t>:</a:t>
            </a: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	- </a:t>
            </a:r>
            <a:r>
              <a:rPr lang="hu-HU" sz="2400" dirty="0" err="1" smtClean="0"/>
              <a:t>pre-workshop</a:t>
            </a:r>
            <a:r>
              <a:rPr lang="hu-HU" sz="2400" dirty="0" smtClean="0"/>
              <a:t> </a:t>
            </a:r>
            <a:r>
              <a:rPr lang="hu-HU" sz="2400" dirty="0" err="1" smtClean="0"/>
              <a:t>questionnaire</a:t>
            </a:r>
            <a:endParaRPr lang="hu-HU" sz="2400" dirty="0"/>
          </a:p>
          <a:p>
            <a:pPr marL="0" indent="0">
              <a:buNone/>
            </a:pPr>
            <a:r>
              <a:rPr lang="hu-HU" sz="2400" noProof="0" dirty="0" smtClean="0"/>
              <a:t>	- e</a:t>
            </a:r>
            <a:r>
              <a:rPr lang="en-US" sz="2400" dirty="0" err="1" smtClean="0"/>
              <a:t>xpe</a:t>
            </a:r>
            <a:r>
              <a:rPr lang="hu-HU" sz="2400" dirty="0" err="1" smtClean="0"/>
              <a:t>ri</a:t>
            </a:r>
            <a:r>
              <a:rPr lang="en-US" sz="2400" dirty="0" err="1" smtClean="0"/>
              <a:t>ence</a:t>
            </a:r>
            <a:r>
              <a:rPr lang="en-US" sz="2400" dirty="0" smtClean="0"/>
              <a:t> </a:t>
            </a:r>
            <a:r>
              <a:rPr lang="en-US" sz="2400" dirty="0"/>
              <a:t>and feedback of </a:t>
            </a:r>
            <a:r>
              <a:rPr lang="en-US" sz="2400" dirty="0" smtClean="0"/>
              <a:t>participants</a:t>
            </a: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	- </a:t>
            </a:r>
            <a:r>
              <a:rPr lang="hu-HU" sz="2400" dirty="0" err="1" smtClean="0"/>
              <a:t>desk</a:t>
            </a:r>
            <a:r>
              <a:rPr lang="hu-HU" sz="2400" dirty="0" smtClean="0"/>
              <a:t> </a:t>
            </a:r>
            <a:r>
              <a:rPr lang="hu-HU" sz="2400" dirty="0" err="1" smtClean="0"/>
              <a:t>research</a:t>
            </a:r>
            <a:r>
              <a:rPr lang="hu-HU" sz="2400" dirty="0" smtClean="0"/>
              <a:t> </a:t>
            </a:r>
            <a:r>
              <a:rPr lang="hu-HU" sz="2400" dirty="0" err="1" smtClean="0"/>
              <a:t>on</a:t>
            </a:r>
            <a:r>
              <a:rPr lang="hu-HU" sz="2400" dirty="0" smtClean="0"/>
              <a:t> </a:t>
            </a:r>
            <a:r>
              <a:rPr lang="hu-HU" sz="2400" dirty="0" err="1" smtClean="0"/>
              <a:t>national</a:t>
            </a:r>
            <a:r>
              <a:rPr lang="hu-HU" sz="2400" dirty="0" smtClean="0"/>
              <a:t> </a:t>
            </a:r>
            <a:r>
              <a:rPr lang="hu-HU" sz="2400" dirty="0" err="1" smtClean="0"/>
              <a:t>strategies</a:t>
            </a:r>
            <a:r>
              <a:rPr lang="hu-HU" sz="2400" dirty="0" smtClean="0"/>
              <a:t> and policy </a:t>
            </a:r>
            <a:r>
              <a:rPr lang="hu-HU" sz="2400" dirty="0" err="1" smtClean="0"/>
              <a:t>background</a:t>
            </a: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	- </a:t>
            </a:r>
            <a:r>
              <a:rPr lang="hu-HU" sz="2400" dirty="0" err="1" smtClean="0"/>
              <a:t>gathering</a:t>
            </a:r>
            <a:r>
              <a:rPr lang="hu-HU" sz="2400" dirty="0" smtClean="0"/>
              <a:t> of </a:t>
            </a:r>
            <a:r>
              <a:rPr lang="hu-HU" sz="2400" dirty="0" err="1" smtClean="0"/>
              <a:t>best</a:t>
            </a:r>
            <a:r>
              <a:rPr lang="hu-HU" sz="2400" dirty="0" smtClean="0"/>
              <a:t> </a:t>
            </a:r>
            <a:r>
              <a:rPr lang="hu-HU" sz="2400" dirty="0" err="1" smtClean="0"/>
              <a:t>practices</a:t>
            </a:r>
            <a:r>
              <a:rPr lang="hu-HU" sz="2400" dirty="0" smtClean="0"/>
              <a:t> and </a:t>
            </a:r>
            <a:r>
              <a:rPr lang="hu-HU" sz="2400" dirty="0" err="1" smtClean="0"/>
              <a:t>lessons</a:t>
            </a:r>
            <a:r>
              <a:rPr lang="hu-HU" sz="2400" dirty="0" smtClean="0"/>
              <a:t> </a:t>
            </a:r>
            <a:r>
              <a:rPr lang="hu-HU" sz="2400" dirty="0" err="1" smtClean="0"/>
              <a:t>learned</a:t>
            </a:r>
            <a:endParaRPr lang="hu-HU" sz="2400" dirty="0"/>
          </a:p>
          <a:p>
            <a:pPr marL="0" indent="0">
              <a:buNone/>
            </a:pPr>
            <a:r>
              <a:rPr lang="hu-HU" sz="2400" dirty="0" smtClean="0"/>
              <a:t>	- </a:t>
            </a:r>
            <a:r>
              <a:rPr lang="hu-HU" sz="2400" dirty="0" err="1" smtClean="0"/>
              <a:t>region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numbers</a:t>
            </a:r>
            <a:r>
              <a:rPr lang="hu-HU" sz="2400" dirty="0" smtClean="0"/>
              <a:t>: </a:t>
            </a:r>
            <a:r>
              <a:rPr lang="hu-HU" sz="2400" dirty="0" err="1" smtClean="0"/>
              <a:t>data</a:t>
            </a:r>
            <a:r>
              <a:rPr lang="hu-HU" sz="2400" dirty="0" smtClean="0"/>
              <a:t> </a:t>
            </a:r>
            <a:r>
              <a:rPr lang="hu-HU" sz="2400" dirty="0" err="1" smtClean="0"/>
              <a:t>collection</a:t>
            </a:r>
            <a:r>
              <a:rPr lang="hu-HU" sz="2400" dirty="0" smtClean="0"/>
              <a:t> </a:t>
            </a:r>
            <a:r>
              <a:rPr lang="hu-HU" sz="2400" dirty="0" err="1" smtClean="0"/>
              <a:t>on</a:t>
            </a:r>
            <a:r>
              <a:rPr lang="hu-HU" sz="2400" dirty="0" smtClean="0"/>
              <a:t> </a:t>
            </a:r>
            <a:r>
              <a:rPr lang="en-US" sz="2400" dirty="0"/>
              <a:t>main agricultural and </a:t>
            </a:r>
            <a:r>
              <a:rPr lang="hu-HU" sz="2400" dirty="0" smtClean="0"/>
              <a:t>	  </a:t>
            </a:r>
            <a:r>
              <a:rPr lang="en-US" sz="2400" dirty="0" smtClean="0"/>
              <a:t>information</a:t>
            </a:r>
            <a:r>
              <a:rPr lang="hu-HU" sz="2400" dirty="0" smtClean="0"/>
              <a:t> </a:t>
            </a:r>
            <a:r>
              <a:rPr lang="en-US" sz="2400" dirty="0" smtClean="0"/>
              <a:t>society</a:t>
            </a:r>
            <a:r>
              <a:rPr lang="hu-HU" sz="2400" dirty="0" smtClean="0"/>
              <a:t> </a:t>
            </a:r>
            <a:r>
              <a:rPr lang="en-US" sz="2400" dirty="0" smtClean="0"/>
              <a:t>characteristics </a:t>
            </a:r>
            <a:r>
              <a:rPr lang="en-US" sz="2400" dirty="0"/>
              <a:t>of the region to provide the </a:t>
            </a:r>
            <a:r>
              <a:rPr lang="hu-HU" sz="2400" dirty="0" smtClean="0"/>
              <a:t>	  </a:t>
            </a:r>
            <a:r>
              <a:rPr lang="en-US" sz="2400" dirty="0" smtClean="0"/>
              <a:t>context </a:t>
            </a:r>
            <a:r>
              <a:rPr lang="en-US" sz="2400" dirty="0"/>
              <a:t>for </a:t>
            </a:r>
            <a:r>
              <a:rPr lang="en-US" sz="2400" dirty="0" smtClean="0"/>
              <a:t>future</a:t>
            </a:r>
            <a:r>
              <a:rPr lang="hu-HU" sz="2400" dirty="0" smtClean="0"/>
              <a:t> </a:t>
            </a:r>
            <a:r>
              <a:rPr lang="en-US" sz="2400" dirty="0" smtClean="0"/>
              <a:t>e</a:t>
            </a:r>
            <a:r>
              <a:rPr lang="hu-HU" sz="2400" dirty="0" smtClean="0"/>
              <a:t>-</a:t>
            </a:r>
            <a:r>
              <a:rPr lang="en-US" sz="2400" dirty="0" smtClean="0"/>
              <a:t>agriculture</a:t>
            </a:r>
            <a:r>
              <a:rPr lang="hu-HU" sz="2400" dirty="0" smtClean="0"/>
              <a:t> </a:t>
            </a:r>
            <a:r>
              <a:rPr lang="en-US" sz="2400" dirty="0" smtClean="0"/>
              <a:t>strategy</a:t>
            </a:r>
            <a:r>
              <a:rPr lang="hu-HU" sz="2400" dirty="0" smtClean="0"/>
              <a:t> d</a:t>
            </a:r>
            <a:r>
              <a:rPr lang="en-US" sz="2400" dirty="0" err="1" smtClean="0"/>
              <a:t>evelopment</a:t>
            </a:r>
            <a:endParaRPr lang="en-US" sz="2400" noProof="0" dirty="0" smtClean="0"/>
          </a:p>
        </p:txBody>
      </p:sp>
      <p:pic>
        <p:nvPicPr>
          <p:cNvPr id="4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</a:t>
            </a:r>
            <a:r>
              <a:rPr lang="en-US" sz="1600" dirty="0" smtClean="0">
                <a:solidFill>
                  <a:schemeClr val="bg1"/>
                </a:solidFill>
              </a:rPr>
              <a:t>Agriculture</a:t>
            </a:r>
            <a:r>
              <a:rPr lang="hu-HU" sz="1600" dirty="0" smtClean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3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284634"/>
              </p:ext>
            </p:extLst>
          </p:nvPr>
        </p:nvGraphicFramePr>
        <p:xfrm>
          <a:off x="1930357" y="0"/>
          <a:ext cx="9656956" cy="692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Image" r:id="rId3" imgW="10577520" imgH="7580880" progId="Photoshop.Image.55">
                  <p:embed/>
                </p:oleObj>
              </mc:Choice>
              <mc:Fallback>
                <p:oleObj name="Image" r:id="rId3" imgW="10577520" imgH="7580880" progId="Photoshop.Image.5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0357" y="0"/>
                        <a:ext cx="9656956" cy="6921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246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7427" y="314028"/>
            <a:ext cx="8911687" cy="1280890"/>
          </a:xfrm>
        </p:spPr>
        <p:txBody>
          <a:bodyPr/>
          <a:lstStyle/>
          <a:p>
            <a:pPr algn="ctr"/>
            <a:r>
              <a:rPr lang="hu-HU" noProof="0" dirty="0" smtClean="0"/>
              <a:t>C</a:t>
            </a:r>
            <a:r>
              <a:rPr lang="en-US" noProof="0" dirty="0" err="1" smtClean="0"/>
              <a:t>onclusion</a:t>
            </a:r>
            <a:r>
              <a:rPr lang="hu-HU" noProof="0" dirty="0" smtClean="0"/>
              <a:t>s </a:t>
            </a:r>
            <a:r>
              <a:rPr lang="hu-HU" dirty="0" smtClean="0"/>
              <a:t>of </a:t>
            </a:r>
            <a:r>
              <a:rPr lang="hu-HU" dirty="0" err="1" smtClean="0"/>
              <a:t>earlier</a:t>
            </a:r>
            <a:r>
              <a:rPr lang="hu-HU" dirty="0" smtClean="0"/>
              <a:t> </a:t>
            </a:r>
            <a:r>
              <a:rPr lang="hu-HU" dirty="0" err="1" smtClean="0"/>
              <a:t>work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570" y="1465152"/>
            <a:ext cx="9927186" cy="4401494"/>
          </a:xfrm>
        </p:spPr>
        <p:txBody>
          <a:bodyPr>
            <a:normAutofit/>
          </a:bodyPr>
          <a:lstStyle/>
          <a:p>
            <a:r>
              <a:rPr lang="en-US" sz="2400" noProof="0" dirty="0" smtClean="0"/>
              <a:t>The state and implementation of e-Agriculture in Central-Eastern Europe and Central Asia </a:t>
            </a:r>
            <a:r>
              <a:rPr lang="en-US" sz="2400" b="1" noProof="0" dirty="0" smtClean="0"/>
              <a:t>varies from country-to-country</a:t>
            </a:r>
            <a:r>
              <a:rPr lang="en-US" sz="2400" noProof="0" dirty="0" smtClean="0"/>
              <a:t>. </a:t>
            </a:r>
          </a:p>
          <a:p>
            <a:r>
              <a:rPr lang="en-US" sz="2400" dirty="0"/>
              <a:t>The status of implementation and the level of ICT-development need </a:t>
            </a:r>
            <a:r>
              <a:rPr lang="en-US" sz="2400" b="1" dirty="0"/>
              <a:t>to be continuously evaluated</a:t>
            </a:r>
            <a:r>
              <a:rPr lang="hu-HU" sz="2400" dirty="0"/>
              <a:t>.</a:t>
            </a:r>
            <a:endParaRPr lang="hu-HU" sz="2400" b="1" noProof="0" dirty="0" smtClean="0"/>
          </a:p>
          <a:p>
            <a:r>
              <a:rPr lang="en-US" sz="2400" b="1" noProof="0" dirty="0" smtClean="0"/>
              <a:t>Existing </a:t>
            </a:r>
            <a:r>
              <a:rPr lang="en-US" sz="2400" b="1" noProof="0" dirty="0" smtClean="0"/>
              <a:t>data </a:t>
            </a:r>
            <a:r>
              <a:rPr lang="en-US" sz="2400" noProof="0" dirty="0" smtClean="0"/>
              <a:t>have to be collected, regrouped, </a:t>
            </a:r>
            <a:r>
              <a:rPr lang="en-US" sz="2400" b="1" noProof="0" dirty="0" smtClean="0"/>
              <a:t>edited, structured and combined</a:t>
            </a:r>
            <a:r>
              <a:rPr lang="en-US" sz="2400" noProof="0" dirty="0" smtClean="0"/>
              <a:t> in a way that it can </a:t>
            </a:r>
            <a:r>
              <a:rPr lang="en-US" sz="2400" b="1" noProof="0" dirty="0" smtClean="0"/>
              <a:t>serve specific goals </a:t>
            </a:r>
            <a:r>
              <a:rPr lang="en-US" sz="2400" noProof="0" dirty="0" smtClean="0"/>
              <a:t>in terms of </a:t>
            </a:r>
            <a:r>
              <a:rPr lang="en-US" sz="2400" b="1" noProof="0" dirty="0" smtClean="0"/>
              <a:t>e-</a:t>
            </a:r>
            <a:r>
              <a:rPr lang="hu-HU" sz="2400" b="1" noProof="0" dirty="0" smtClean="0"/>
              <a:t>a</a:t>
            </a:r>
            <a:r>
              <a:rPr lang="en-US" sz="2400" b="1" noProof="0" dirty="0" err="1" smtClean="0"/>
              <a:t>griculture</a:t>
            </a:r>
            <a:r>
              <a:rPr lang="en-US" sz="2400" b="1" noProof="0" dirty="0" smtClean="0"/>
              <a:t> </a:t>
            </a:r>
            <a:r>
              <a:rPr lang="en-US" sz="2400" noProof="0" dirty="0" smtClean="0"/>
              <a:t>development</a:t>
            </a:r>
            <a:r>
              <a:rPr lang="en-US" sz="2400" noProof="0" dirty="0" smtClean="0"/>
              <a:t>.</a:t>
            </a:r>
            <a:r>
              <a:rPr lang="hu-HU" sz="2400" dirty="0"/>
              <a:t> </a:t>
            </a:r>
            <a:r>
              <a:rPr lang="hu-HU" sz="2400" dirty="0" err="1" smtClean="0"/>
              <a:t>Considering</a:t>
            </a:r>
            <a:r>
              <a:rPr lang="hu-HU" sz="2400" dirty="0" smtClean="0"/>
              <a:t> new </a:t>
            </a:r>
            <a:r>
              <a:rPr lang="hu-HU" sz="2400" dirty="0" err="1" smtClean="0"/>
              <a:t>ways</a:t>
            </a:r>
            <a:r>
              <a:rPr lang="hu-HU" sz="2400" dirty="0" smtClean="0"/>
              <a:t> of </a:t>
            </a:r>
            <a:r>
              <a:rPr lang="hu-HU" sz="2400" dirty="0" err="1" smtClean="0"/>
              <a:t>data</a:t>
            </a:r>
            <a:r>
              <a:rPr lang="hu-HU" sz="2400" dirty="0" smtClean="0"/>
              <a:t>/</a:t>
            </a:r>
            <a:r>
              <a:rPr lang="hu-HU" sz="2400" dirty="0" err="1" smtClean="0"/>
              <a:t>information</a:t>
            </a:r>
            <a:r>
              <a:rPr lang="hu-HU" sz="2400" dirty="0" smtClean="0"/>
              <a:t> </a:t>
            </a:r>
            <a:r>
              <a:rPr lang="hu-HU" sz="2400" dirty="0" err="1" smtClean="0"/>
              <a:t>collection</a:t>
            </a:r>
            <a:r>
              <a:rPr lang="hu-HU" sz="2400" dirty="0" smtClean="0"/>
              <a:t>.</a:t>
            </a:r>
          </a:p>
          <a:p>
            <a:pPr marL="0" indent="0">
              <a:buNone/>
            </a:pPr>
            <a:r>
              <a:rPr lang="en-US" sz="2400" i="1" dirty="0" smtClean="0"/>
              <a:t>„</a:t>
            </a:r>
            <a:r>
              <a:rPr lang="hu-HU" sz="2400" i="1" dirty="0"/>
              <a:t>I</a:t>
            </a:r>
            <a:r>
              <a:rPr lang="en-US" sz="2400" i="1" dirty="0"/>
              <a:t>f you cannot measure it, you cannot manage it</a:t>
            </a:r>
            <a:r>
              <a:rPr lang="hu-HU" sz="2400" i="1" dirty="0"/>
              <a:t>?</a:t>
            </a:r>
            <a:r>
              <a:rPr lang="en-US" sz="2400" i="1" dirty="0"/>
              <a:t>„</a:t>
            </a:r>
            <a:endParaRPr lang="en-US" sz="2400" i="1" noProof="0" dirty="0" smtClean="0"/>
          </a:p>
          <a:p>
            <a:endParaRPr lang="en-US" sz="2400" noProof="0" dirty="0" smtClean="0"/>
          </a:p>
        </p:txBody>
      </p:sp>
      <p:pic>
        <p:nvPicPr>
          <p:cNvPr id="8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</a:t>
            </a:r>
            <a:r>
              <a:rPr lang="en-US" sz="1600" dirty="0" smtClean="0">
                <a:solidFill>
                  <a:schemeClr val="bg1"/>
                </a:solidFill>
              </a:rPr>
              <a:t>Agriculture</a:t>
            </a:r>
            <a:r>
              <a:rPr lang="hu-HU" sz="1600" dirty="0" smtClean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0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327" y="383787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noProof="0" dirty="0" smtClean="0"/>
              <a:t>Review of data sources to update e-</a:t>
            </a:r>
            <a:r>
              <a:rPr lang="hu-HU" noProof="0" dirty="0" smtClean="0"/>
              <a:t>a</a:t>
            </a:r>
            <a:r>
              <a:rPr lang="en-US" noProof="0" dirty="0" err="1" smtClean="0"/>
              <a:t>griculture</a:t>
            </a:r>
            <a:r>
              <a:rPr lang="en-US" noProof="0" dirty="0" smtClean="0"/>
              <a:t> status in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region</a:t>
            </a:r>
            <a:r>
              <a:rPr lang="en-US" noProof="0" dirty="0" smtClean="0"/>
              <a:t/>
            </a:r>
            <a:br>
              <a:rPr lang="en-US" noProof="0" dirty="0" smtClean="0"/>
            </a:br>
            <a:r>
              <a:rPr lang="en-US" noProof="0" dirty="0" smtClean="0"/>
              <a:t/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614" y="1845679"/>
            <a:ext cx="9506218" cy="4229196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noProof="0" dirty="0" smtClean="0"/>
              <a:t>Data needs: </a:t>
            </a:r>
            <a:r>
              <a:rPr lang="en-US" sz="2400" noProof="0" dirty="0" smtClean="0"/>
              <a:t>Reliable, </a:t>
            </a:r>
            <a:r>
              <a:rPr lang="hu-HU" sz="2400" dirty="0" err="1" smtClean="0"/>
              <a:t>high</a:t>
            </a:r>
            <a:r>
              <a:rPr lang="hu-HU" sz="2400" dirty="0" smtClean="0"/>
              <a:t> </a:t>
            </a:r>
            <a:r>
              <a:rPr lang="hu-HU" sz="2400" dirty="0" err="1" smtClean="0"/>
              <a:t>quality</a:t>
            </a:r>
            <a:r>
              <a:rPr lang="hu-HU" sz="2400" dirty="0" smtClean="0"/>
              <a:t>, </a:t>
            </a:r>
            <a:r>
              <a:rPr lang="hu-HU" sz="2400" dirty="0" err="1" smtClean="0"/>
              <a:t>relevant</a:t>
            </a:r>
            <a:r>
              <a:rPr lang="hu-HU" sz="2400" dirty="0" smtClean="0"/>
              <a:t>, </a:t>
            </a:r>
            <a:r>
              <a:rPr lang="en-US" sz="2400" noProof="0" dirty="0" smtClean="0"/>
              <a:t>regularly updated (annual or biannual) and possibly covering every country in the region</a:t>
            </a:r>
          </a:p>
          <a:p>
            <a:r>
              <a:rPr lang="en-US" sz="2400" b="1" noProof="0" dirty="0" smtClean="0"/>
              <a:t>Areas of data collection:</a:t>
            </a:r>
            <a:r>
              <a:rPr lang="en-US" sz="2400" noProof="0" dirty="0" smtClean="0"/>
              <a:t> ICT access and use (rural aspects, where available), </a:t>
            </a:r>
            <a:r>
              <a:rPr lang="hu-HU" sz="2400" noProof="0" dirty="0" smtClean="0"/>
              <a:t>b</a:t>
            </a:r>
            <a:r>
              <a:rPr lang="en-US" sz="2400" noProof="0" dirty="0" err="1" smtClean="0"/>
              <a:t>asic</a:t>
            </a:r>
            <a:r>
              <a:rPr lang="en-US" sz="2400" noProof="0" dirty="0" smtClean="0"/>
              <a:t> </a:t>
            </a:r>
            <a:r>
              <a:rPr lang="hu-HU" sz="2400" dirty="0"/>
              <a:t>e</a:t>
            </a:r>
            <a:r>
              <a:rPr lang="en-US" sz="2400" noProof="0" dirty="0" err="1" smtClean="0"/>
              <a:t>conom</a:t>
            </a:r>
            <a:r>
              <a:rPr lang="hu-HU" sz="2400" noProof="0" dirty="0" err="1" smtClean="0"/>
              <a:t>ic</a:t>
            </a:r>
            <a:r>
              <a:rPr lang="en-US" sz="2400" noProof="0" dirty="0" smtClean="0"/>
              <a:t> </a:t>
            </a:r>
            <a:r>
              <a:rPr lang="hu-HU" sz="2400" dirty="0"/>
              <a:t>d</a:t>
            </a:r>
            <a:r>
              <a:rPr lang="en-US" sz="2400" noProof="0" dirty="0" err="1" smtClean="0"/>
              <a:t>ata</a:t>
            </a:r>
            <a:r>
              <a:rPr lang="en-US" sz="2400" noProof="0" dirty="0" smtClean="0"/>
              <a:t>,</a:t>
            </a:r>
            <a:r>
              <a:rPr lang="hu-HU" sz="2400" noProof="0" dirty="0" smtClean="0"/>
              <a:t> </a:t>
            </a:r>
            <a:r>
              <a:rPr lang="en-US" sz="2400" noProof="0" dirty="0" smtClean="0"/>
              <a:t>importance </a:t>
            </a:r>
            <a:r>
              <a:rPr lang="en-US" sz="2400" noProof="0" dirty="0" smtClean="0"/>
              <a:t>and characteristics the agricultural sector, government </a:t>
            </a:r>
            <a:r>
              <a:rPr lang="en-US" sz="2400" noProof="0" dirty="0" smtClean="0"/>
              <a:t>performance</a:t>
            </a:r>
            <a:r>
              <a:rPr lang="hu-HU" sz="2400" noProof="0" dirty="0" smtClean="0"/>
              <a:t> </a:t>
            </a:r>
            <a:r>
              <a:rPr lang="hu-HU" sz="2400" noProof="0" dirty="0" err="1" smtClean="0"/>
              <a:t>especially</a:t>
            </a:r>
            <a:r>
              <a:rPr lang="en-US" sz="2400" noProof="0" dirty="0" smtClean="0"/>
              <a:t> relating to ICT policy and/or </a:t>
            </a:r>
            <a:r>
              <a:rPr lang="en-US" sz="2400" noProof="0" dirty="0" smtClean="0"/>
              <a:t>agriculture</a:t>
            </a:r>
            <a:endParaRPr lang="hu-HU" sz="2400" noProof="0" dirty="0" smtClean="0"/>
          </a:p>
          <a:p>
            <a:r>
              <a:rPr lang="hu-HU" sz="2400" dirty="0" smtClean="0"/>
              <a:t>ITU World </a:t>
            </a:r>
            <a:r>
              <a:rPr lang="hu-HU" sz="2400" dirty="0" err="1" smtClean="0"/>
              <a:t>Telecommunications</a:t>
            </a:r>
            <a:r>
              <a:rPr lang="hu-HU" sz="2400" dirty="0" smtClean="0"/>
              <a:t> </a:t>
            </a:r>
            <a:r>
              <a:rPr lang="hu-HU" sz="2400" dirty="0" err="1" smtClean="0"/>
              <a:t>Indicator</a:t>
            </a:r>
            <a:r>
              <a:rPr lang="hu-HU" sz="2400" dirty="0" smtClean="0"/>
              <a:t> </a:t>
            </a:r>
            <a:r>
              <a:rPr lang="hu-HU" sz="2400" dirty="0" err="1" smtClean="0"/>
              <a:t>Database</a:t>
            </a:r>
            <a:r>
              <a:rPr lang="hu-HU" sz="2400" dirty="0" smtClean="0"/>
              <a:t>, UN </a:t>
            </a:r>
            <a:r>
              <a:rPr lang="hu-HU" sz="2400" dirty="0" err="1" smtClean="0"/>
              <a:t>eGovernment</a:t>
            </a:r>
            <a:r>
              <a:rPr lang="hu-HU" sz="2400" dirty="0" smtClean="0"/>
              <a:t> </a:t>
            </a:r>
            <a:r>
              <a:rPr lang="hu-HU" sz="2400" dirty="0" err="1" smtClean="0"/>
              <a:t>Survey</a:t>
            </a:r>
            <a:r>
              <a:rPr lang="hu-HU" sz="2400" dirty="0" smtClean="0"/>
              <a:t>, World Bank World </a:t>
            </a:r>
            <a:r>
              <a:rPr lang="hu-HU" sz="2400" dirty="0" err="1" smtClean="0"/>
              <a:t>Governance</a:t>
            </a:r>
            <a:r>
              <a:rPr lang="hu-HU" sz="2400" dirty="0" smtClean="0"/>
              <a:t> </a:t>
            </a:r>
            <a:r>
              <a:rPr lang="hu-HU" sz="2400" dirty="0" err="1" smtClean="0"/>
              <a:t>Indicators</a:t>
            </a:r>
            <a:r>
              <a:rPr lang="hu-HU" sz="2400" dirty="0" smtClean="0"/>
              <a:t>, </a:t>
            </a:r>
            <a:r>
              <a:rPr lang="hu-HU" sz="2400" dirty="0" err="1" smtClean="0"/>
              <a:t>World</a:t>
            </a:r>
            <a:r>
              <a:rPr lang="hu-HU" sz="2400" dirty="0" smtClean="0"/>
              <a:t> </a:t>
            </a:r>
            <a:r>
              <a:rPr lang="hu-HU" sz="2400" dirty="0" err="1" smtClean="0"/>
              <a:t>Economic</a:t>
            </a:r>
            <a:r>
              <a:rPr lang="hu-HU" sz="2400" dirty="0" smtClean="0"/>
              <a:t> Forum </a:t>
            </a:r>
            <a:r>
              <a:rPr lang="hu-HU" sz="2400" dirty="0" err="1" smtClean="0"/>
              <a:t>Executive</a:t>
            </a:r>
            <a:r>
              <a:rPr lang="hu-HU" sz="2400" dirty="0" smtClean="0"/>
              <a:t> </a:t>
            </a:r>
            <a:r>
              <a:rPr lang="hu-HU" sz="2400" dirty="0" err="1" smtClean="0"/>
              <a:t>Opinion</a:t>
            </a:r>
            <a:r>
              <a:rPr lang="hu-HU" sz="2400" dirty="0" smtClean="0"/>
              <a:t> </a:t>
            </a:r>
            <a:r>
              <a:rPr lang="hu-HU" sz="2400" dirty="0" err="1" smtClean="0"/>
              <a:t>Survey</a:t>
            </a:r>
            <a:endParaRPr lang="hu-HU" sz="2400" dirty="0" smtClean="0"/>
          </a:p>
          <a:p>
            <a:pPr marL="0" indent="0">
              <a:buNone/>
            </a:pPr>
            <a:r>
              <a:rPr lang="hu-HU" sz="2400" u="sng" dirty="0"/>
              <a:t>No </a:t>
            </a:r>
            <a:r>
              <a:rPr lang="hu-HU" sz="2400" u="sng" dirty="0" err="1"/>
              <a:t>specific</a:t>
            </a:r>
            <a:r>
              <a:rPr lang="hu-HU" sz="2400" u="sng" dirty="0"/>
              <a:t>, </a:t>
            </a:r>
            <a:r>
              <a:rPr lang="hu-HU" sz="2400" u="sng" dirty="0" err="1"/>
              <a:t>comprehensive</a:t>
            </a:r>
            <a:r>
              <a:rPr lang="hu-HU" sz="2400" u="sng" dirty="0"/>
              <a:t> </a:t>
            </a:r>
            <a:r>
              <a:rPr lang="hu-HU" sz="2400" u="sng" dirty="0" err="1"/>
              <a:t>e-agriculture-related</a:t>
            </a:r>
            <a:r>
              <a:rPr lang="hu-HU" sz="2400" u="sng" dirty="0"/>
              <a:t> </a:t>
            </a:r>
            <a:r>
              <a:rPr lang="hu-HU" sz="2400" u="sng" dirty="0" err="1"/>
              <a:t>datasets</a:t>
            </a:r>
            <a:r>
              <a:rPr lang="hu-HU" sz="2400" u="sng" dirty="0"/>
              <a:t> </a:t>
            </a:r>
            <a:r>
              <a:rPr lang="hu-HU" sz="2400" u="sng" dirty="0" err="1"/>
              <a:t>are</a:t>
            </a:r>
            <a:r>
              <a:rPr lang="hu-HU" sz="2400" u="sng" dirty="0"/>
              <a:t> </a:t>
            </a:r>
            <a:r>
              <a:rPr lang="hu-HU" sz="2400" u="sng" dirty="0" err="1"/>
              <a:t>available</a:t>
            </a:r>
            <a:r>
              <a:rPr lang="hu-HU" sz="2400" u="sng" dirty="0"/>
              <a:t> </a:t>
            </a:r>
            <a:r>
              <a:rPr lang="hu-HU" sz="2400" u="sng" dirty="0" err="1"/>
              <a:t>at</a:t>
            </a:r>
            <a:r>
              <a:rPr lang="hu-HU" sz="2400" u="sng" dirty="0"/>
              <a:t> </a:t>
            </a:r>
            <a:r>
              <a:rPr lang="hu-HU" sz="2400" u="sng" dirty="0" err="1"/>
              <a:t>the</a:t>
            </a:r>
            <a:r>
              <a:rPr lang="hu-HU" sz="2400" u="sng" dirty="0"/>
              <a:t> </a:t>
            </a:r>
            <a:r>
              <a:rPr lang="hu-HU" sz="2400" u="sng" dirty="0" err="1"/>
              <a:t>moment</a:t>
            </a:r>
            <a:r>
              <a:rPr lang="hu-HU" sz="2400" u="sng" dirty="0"/>
              <a:t>! </a:t>
            </a:r>
            <a:endParaRPr lang="en-US" sz="2400" u="sng" dirty="0"/>
          </a:p>
          <a:p>
            <a:pPr marL="0" indent="0">
              <a:buNone/>
            </a:pPr>
            <a:endParaRPr lang="en-US" sz="2400" noProof="0" dirty="0" smtClean="0"/>
          </a:p>
          <a:p>
            <a:endParaRPr lang="en-US" noProof="0" dirty="0"/>
          </a:p>
        </p:txBody>
      </p:sp>
      <p:sp>
        <p:nvSpPr>
          <p:cNvPr id="4" name="TextBox 8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Agriculture</a:t>
            </a:r>
            <a:r>
              <a:rPr lang="hu-HU" sz="1600" dirty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rgbClr val="CCECFF"/>
              </a:solidFill>
            </a:endParaRPr>
          </a:p>
        </p:txBody>
      </p:sp>
      <p:pic>
        <p:nvPicPr>
          <p:cNvPr id="5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05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zövegdoboz 20"/>
          <p:cNvSpPr txBox="1"/>
          <p:nvPr/>
        </p:nvSpPr>
        <p:spPr>
          <a:xfrm>
            <a:off x="2186118" y="172313"/>
            <a:ext cx="6896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 err="1" smtClean="0"/>
              <a:t>Constructing</a:t>
            </a:r>
            <a:r>
              <a:rPr lang="hu-HU" sz="2000" dirty="0" smtClean="0"/>
              <a:t> an </a:t>
            </a:r>
            <a:r>
              <a:rPr lang="hu-HU" sz="2000" dirty="0" err="1" smtClean="0"/>
              <a:t>e-Agriculture</a:t>
            </a:r>
            <a:r>
              <a:rPr lang="hu-HU" sz="2000" dirty="0" smtClean="0"/>
              <a:t> </a:t>
            </a:r>
            <a:r>
              <a:rPr lang="hu-HU" sz="2000" dirty="0" err="1" smtClean="0"/>
              <a:t>Readiness</a:t>
            </a:r>
            <a:r>
              <a:rPr lang="hu-HU" sz="2000" dirty="0" smtClean="0"/>
              <a:t> Index (</a:t>
            </a:r>
            <a:r>
              <a:rPr lang="hu-HU" sz="2000" dirty="0" err="1" smtClean="0"/>
              <a:t>eARI</a:t>
            </a:r>
            <a:r>
              <a:rPr lang="hu-HU" sz="2000" dirty="0" smtClean="0"/>
              <a:t>)?</a:t>
            </a:r>
            <a:endParaRPr lang="hu-HU" sz="2000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910280" y="5649894"/>
            <a:ext cx="9391296" cy="55985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600" dirty="0" smtClean="0"/>
              <a:t>Main </a:t>
            </a:r>
            <a:r>
              <a:rPr lang="hu-HU" sz="1600" dirty="0" err="1" smtClean="0"/>
              <a:t>challenge</a:t>
            </a:r>
            <a:r>
              <a:rPr lang="hu-HU" sz="1600" dirty="0" smtClean="0"/>
              <a:t> is</a:t>
            </a:r>
            <a:r>
              <a:rPr lang="hu-HU" sz="1600" b="1" dirty="0" smtClean="0"/>
              <a:t> </a:t>
            </a:r>
            <a:r>
              <a:rPr lang="en-US" sz="1600" dirty="0"/>
              <a:t>to </a:t>
            </a:r>
            <a:r>
              <a:rPr lang="en-US" sz="1600" b="1" dirty="0"/>
              <a:t>summarize complex or multi-dimensional </a:t>
            </a:r>
            <a:r>
              <a:rPr lang="en-US" sz="1600" b="1" dirty="0" smtClean="0"/>
              <a:t>issues</a:t>
            </a:r>
            <a:r>
              <a:rPr lang="hu-HU" sz="1600" b="1" dirty="0" smtClean="0"/>
              <a:t> </a:t>
            </a:r>
            <a:r>
              <a:rPr lang="en-US" sz="1600" b="1" dirty="0" smtClean="0"/>
              <a:t>in </a:t>
            </a:r>
            <a:r>
              <a:rPr lang="en-US" sz="1600" b="1" dirty="0"/>
              <a:t>a simple </a:t>
            </a:r>
            <a:r>
              <a:rPr lang="en-US" sz="1600" b="1" dirty="0" smtClean="0"/>
              <a:t>manner</a:t>
            </a:r>
            <a:r>
              <a:rPr lang="hu-HU" sz="1600" dirty="0" smtClean="0"/>
              <a:t>: </a:t>
            </a:r>
            <a:r>
              <a:rPr lang="hu-HU" sz="1600" dirty="0" err="1" smtClean="0"/>
              <a:t>theoretical</a:t>
            </a:r>
            <a:r>
              <a:rPr lang="hu-HU" sz="1600" dirty="0" smtClean="0"/>
              <a:t> </a:t>
            </a:r>
            <a:r>
              <a:rPr lang="hu-HU" sz="1600" dirty="0" err="1" smtClean="0"/>
              <a:t>framework</a:t>
            </a:r>
            <a:r>
              <a:rPr lang="hu-HU" sz="1600" dirty="0" smtClean="0"/>
              <a:t>; </a:t>
            </a:r>
            <a:r>
              <a:rPr lang="hu-HU" sz="1600" dirty="0" err="1" smtClean="0"/>
              <a:t>wise</a:t>
            </a:r>
            <a:r>
              <a:rPr lang="hu-HU" sz="1600" dirty="0" smtClean="0"/>
              <a:t> </a:t>
            </a:r>
            <a:r>
              <a:rPr lang="hu-HU" sz="1600" dirty="0" err="1" smtClean="0"/>
              <a:t>selection</a:t>
            </a:r>
            <a:r>
              <a:rPr lang="hu-HU" sz="1600" dirty="0" smtClean="0"/>
              <a:t> of </a:t>
            </a:r>
            <a:r>
              <a:rPr lang="hu-HU" sz="1600" dirty="0" err="1" smtClean="0"/>
              <a:t>indicators</a:t>
            </a:r>
            <a:r>
              <a:rPr lang="hu-HU" sz="1600" dirty="0" smtClean="0"/>
              <a:t>; </a:t>
            </a:r>
            <a:r>
              <a:rPr lang="hu-HU" sz="1600" dirty="0" err="1" smtClean="0"/>
              <a:t>propper</a:t>
            </a:r>
            <a:r>
              <a:rPr lang="hu-HU" sz="1600" dirty="0" smtClean="0"/>
              <a:t> </a:t>
            </a:r>
            <a:r>
              <a:rPr lang="hu-HU" sz="1600" dirty="0" err="1" smtClean="0"/>
              <a:t>methodology</a:t>
            </a:r>
            <a:r>
              <a:rPr lang="hu-HU" sz="1600" dirty="0" smtClean="0"/>
              <a:t> to </a:t>
            </a:r>
            <a:r>
              <a:rPr lang="hu-HU" sz="1600" dirty="0" err="1" smtClean="0"/>
              <a:t>aggregate</a:t>
            </a:r>
            <a:r>
              <a:rPr lang="hu-HU" sz="1600" dirty="0" smtClean="0"/>
              <a:t> </a:t>
            </a:r>
            <a:r>
              <a:rPr lang="hu-HU" sz="1600" dirty="0" err="1" smtClean="0"/>
              <a:t>data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23" name="TextBox 8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Agriculture</a:t>
            </a:r>
            <a:r>
              <a:rPr lang="hu-HU" sz="1600" dirty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rgbClr val="CCECFF"/>
              </a:solidFill>
            </a:endParaRPr>
          </a:p>
        </p:txBody>
      </p:sp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797887"/>
              </p:ext>
            </p:extLst>
          </p:nvPr>
        </p:nvGraphicFramePr>
        <p:xfrm>
          <a:off x="1810692" y="666215"/>
          <a:ext cx="9008198" cy="4838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472"/>
                <a:gridCol w="6264044"/>
                <a:gridCol w="1131682"/>
              </a:tblGrid>
              <a:tr h="3133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ICT environment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</a:rPr>
                        <a:t>Indicator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s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Weight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3283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1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Percentage of internet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users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(ITU)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0,2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5173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2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Percentage of the population covered by at least a 3G mobile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network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(ITU)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0,2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6566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3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Percentage of the population covered by at least LTE/</a:t>
                      </a:r>
                      <a:r>
                        <a:rPr lang="en-GB" sz="1200" dirty="0" err="1">
                          <a:effectLst/>
                          <a:latin typeface="+mn-lt"/>
                        </a:rPr>
                        <a:t>WiMAX</a:t>
                      </a:r>
                      <a:r>
                        <a:rPr lang="en-GB" sz="1200" dirty="0">
                          <a:effectLst/>
                          <a:latin typeface="+mn-lt"/>
                        </a:rPr>
                        <a:t> mobile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network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(ITU)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0,2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492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4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Active mobile-broadband subscriptions per 100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inhabitants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(ITU)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0,2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492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5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Estimated proportion of households with Internet access at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home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(ITU)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0,2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3969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Enabling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environment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for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e-government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Indicator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+mn-lt"/>
                        </a:rPr>
                        <a:t>Weight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793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1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effectLst/>
                          <a:latin typeface="+mn-lt"/>
                        </a:rPr>
                        <a:t>Availability </a:t>
                      </a:r>
                      <a:r>
                        <a:rPr lang="en-GB" sz="1200" dirty="0">
                          <a:effectLst/>
                          <a:latin typeface="+mn-lt"/>
                        </a:rPr>
                        <a:t>of latest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technologies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,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Government success in ICT promotion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, </a:t>
                      </a:r>
                      <a:r>
                        <a:rPr lang="en-GB" sz="1200" dirty="0" smtClean="0">
                          <a:effectLst/>
                          <a:latin typeface="+mn-lt"/>
                        </a:rPr>
                        <a:t>ICT use and government efficiency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, </a:t>
                      </a:r>
                      <a:r>
                        <a:rPr lang="en-US" sz="1200" dirty="0" smtClean="0">
                          <a:effectLst/>
                          <a:latin typeface="+mn-lt"/>
                        </a:rPr>
                        <a:t>Importance of ICTs to government vision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, 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Laws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relating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to 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ICTs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hu-HU" sz="1200" dirty="0" err="1" smtClean="0">
                          <a:effectLst/>
                          <a:latin typeface="+mn-lt"/>
                        </a:rPr>
                        <a:t>Executive</a:t>
                      </a:r>
                      <a:r>
                        <a:rPr lang="hu-HU" sz="12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1200" baseline="0" dirty="0" err="1" smtClean="0">
                          <a:effectLst/>
                          <a:latin typeface="+mn-lt"/>
                        </a:rPr>
                        <a:t>Opinion</a:t>
                      </a:r>
                      <a:r>
                        <a:rPr lang="hu-HU" sz="12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hu-HU" sz="1200" baseline="0" dirty="0" err="1" smtClean="0">
                          <a:effectLst/>
                          <a:latin typeface="+mn-lt"/>
                        </a:rPr>
                        <a:t>Survey</a:t>
                      </a:r>
                      <a:r>
                        <a:rPr lang="hu-HU" sz="1200" baseline="0" dirty="0" smtClean="0">
                          <a:effectLst/>
                          <a:latin typeface="+mn-lt"/>
                        </a:rPr>
                        <a:t>, WEF)</a:t>
                      </a:r>
                      <a:endParaRPr lang="hu-HU" sz="12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</a:rPr>
                        <a:t>0,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33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3283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2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 service index (UN </a:t>
                      </a:r>
                      <a:r>
                        <a:rPr lang="hu-H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E-Government</a:t>
                      </a:r>
                      <a:r>
                        <a:rPr lang="hu-H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</a:t>
                      </a:r>
                      <a:r>
                        <a:rPr lang="hu-H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</a:rPr>
                        <a:t>0,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33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  <a:tr h="3283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+mn-lt"/>
                        </a:rPr>
                        <a:t>3</a:t>
                      </a:r>
                      <a:endParaRPr lang="hu-H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Government</a:t>
                      </a:r>
                      <a:r>
                        <a:rPr lang="hu-H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Effectiveness</a:t>
                      </a:r>
                      <a:r>
                        <a:rPr lang="hu-H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(World Bank WGI)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</a:rPr>
                        <a:t>0,</a:t>
                      </a:r>
                      <a:r>
                        <a:rPr lang="hu-HU" sz="1200" dirty="0" smtClean="0">
                          <a:effectLst/>
                          <a:latin typeface="+mn-lt"/>
                        </a:rPr>
                        <a:t>33</a:t>
                      </a:r>
                      <a:endParaRPr lang="hu-H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09" marR="53409" marT="0" marB="0" anchor="ctr"/>
                </a:tc>
              </a:tr>
            </a:tbl>
          </a:graphicData>
        </a:graphic>
      </p:graphicFrame>
      <p:pic>
        <p:nvPicPr>
          <p:cNvPr id="6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86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332"/>
            <a:ext cx="12192001" cy="6488668"/>
          </a:xfrm>
        </p:spPr>
      </p:pic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4311"/>
              </p:ext>
            </p:extLst>
          </p:nvPr>
        </p:nvGraphicFramePr>
        <p:xfrm>
          <a:off x="916349" y="368753"/>
          <a:ext cx="2840839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0839"/>
              </a:tblGrid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Agriculture, value added (% of GDP)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solidFill>
                            <a:srgbClr val="92D050"/>
                          </a:solidFill>
                          <a:effectLst/>
                        </a:rPr>
                        <a:t>5 </a:t>
                      </a:r>
                      <a:r>
                        <a:rPr lang="hu-HU" sz="1100" dirty="0" err="1">
                          <a:solidFill>
                            <a:srgbClr val="92D050"/>
                          </a:solidFill>
                          <a:effectLst/>
                        </a:rPr>
                        <a:t>or</a:t>
                      </a:r>
                      <a:r>
                        <a:rPr lang="hu-HU" sz="1100" dirty="0">
                          <a:solidFill>
                            <a:srgbClr val="92D050"/>
                          </a:solidFill>
                          <a:effectLst/>
                        </a:rPr>
                        <a:t> </a:t>
                      </a:r>
                      <a:r>
                        <a:rPr lang="hu-HU" sz="1100" dirty="0" err="1">
                          <a:solidFill>
                            <a:srgbClr val="92D050"/>
                          </a:solidFill>
                          <a:effectLst/>
                        </a:rPr>
                        <a:t>above</a:t>
                      </a:r>
                      <a:endParaRPr lang="hu-HU" sz="1100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 err="1">
                          <a:solidFill>
                            <a:srgbClr val="00B0F0"/>
                          </a:solidFill>
                          <a:effectLst/>
                        </a:rPr>
                        <a:t>between</a:t>
                      </a:r>
                      <a:r>
                        <a:rPr lang="hu-HU" sz="1100" dirty="0">
                          <a:solidFill>
                            <a:srgbClr val="00B0F0"/>
                          </a:solidFill>
                          <a:effectLst/>
                        </a:rPr>
                        <a:t> 2,5-5</a:t>
                      </a:r>
                      <a:endParaRPr lang="hu-HU" sz="11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 err="1">
                          <a:solidFill>
                            <a:schemeClr val="accent2"/>
                          </a:solidFill>
                          <a:effectLst/>
                        </a:rPr>
                        <a:t>below</a:t>
                      </a:r>
                      <a:r>
                        <a:rPr lang="hu-HU" sz="1100" dirty="0">
                          <a:solidFill>
                            <a:schemeClr val="accent2"/>
                          </a:solidFill>
                          <a:effectLst/>
                        </a:rPr>
                        <a:t> 2 </a:t>
                      </a:r>
                      <a:endParaRPr lang="hu-HU" sz="11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71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136801"/>
              </p:ext>
            </p:extLst>
          </p:nvPr>
        </p:nvGraphicFramePr>
        <p:xfrm>
          <a:off x="0" y="53912"/>
          <a:ext cx="12191998" cy="680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714"/>
                <a:gridCol w="1741714"/>
                <a:gridCol w="1741714"/>
                <a:gridCol w="1741714"/>
                <a:gridCol w="1741714"/>
                <a:gridCol w="1741714"/>
                <a:gridCol w="1741714"/>
              </a:tblGrid>
              <a:tr h="309684">
                <a:tc>
                  <a:txBody>
                    <a:bodyPr/>
                    <a:lstStyle/>
                    <a:p>
                      <a:pPr algn="ctr" fontAlgn="ctr"/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ICT </a:t>
                      </a:r>
                      <a:r>
                        <a:rPr lang="hu-HU" sz="1000" u="none" strike="noStrike" dirty="0" err="1">
                          <a:effectLst/>
                        </a:rPr>
                        <a:t>environment</a:t>
                      </a:r>
                      <a:r>
                        <a:rPr lang="hu-HU" sz="1000" u="none" strike="noStrike" dirty="0">
                          <a:effectLst/>
                        </a:rPr>
                        <a:t> </a:t>
                      </a:r>
                      <a:r>
                        <a:rPr lang="hu-HU" sz="1000" u="none" strike="noStrike" dirty="0" err="1">
                          <a:effectLst/>
                        </a:rPr>
                        <a:t>rank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Enabling Environment 1 (Executive opinion survey, WEF)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 err="1">
                          <a:effectLst/>
                        </a:rPr>
                        <a:t>Enabling</a:t>
                      </a:r>
                      <a:r>
                        <a:rPr lang="hu-HU" sz="1000" u="none" strike="noStrike" dirty="0">
                          <a:effectLst/>
                        </a:rPr>
                        <a:t> </a:t>
                      </a:r>
                      <a:r>
                        <a:rPr lang="hu-HU" sz="1000" u="none" strike="noStrike" dirty="0" err="1">
                          <a:effectLst/>
                        </a:rPr>
                        <a:t>Environment</a:t>
                      </a:r>
                      <a:r>
                        <a:rPr lang="hu-HU" sz="1000" u="none" strike="noStrike" dirty="0">
                          <a:effectLst/>
                        </a:rPr>
                        <a:t> 2 (Online service index, UN)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Enabling Environment 3 (Gov. </a:t>
                      </a:r>
                      <a:r>
                        <a:rPr lang="en-US" sz="1000" u="none" strike="noStrike" dirty="0" err="1">
                          <a:effectLst/>
                        </a:rPr>
                        <a:t>Effectivness</a:t>
                      </a:r>
                      <a:r>
                        <a:rPr lang="en-US" sz="1000" u="none" strike="noStrike" dirty="0">
                          <a:effectLst/>
                        </a:rPr>
                        <a:t>, WB)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Enabling environment rank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eAri rank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Finland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2674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Sweden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6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539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Norway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United Kingdom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Denmark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7201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Netherlands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8106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Luxemburg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629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Estonia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6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9012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Switzerland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Austria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 err="1">
                          <a:effectLst/>
                        </a:rPr>
                        <a:t>Germany</a:t>
                      </a:r>
                      <a:r>
                        <a:rPr lang="hu-HU" sz="1000" u="none" strike="noStrike" dirty="0">
                          <a:effectLst/>
                        </a:rPr>
                        <a:t> </a:t>
                      </a:r>
                      <a:endParaRPr lang="hu-HU" sz="10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Iceland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16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France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Ireland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629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Israel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12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Spain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18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Belgium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Malta</a:t>
                      </a:r>
                      <a:endParaRPr lang="hu-HU" sz="10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539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Lithuania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Portugal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5390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 err="1">
                          <a:effectLst/>
                        </a:rPr>
                        <a:t>Slovenia</a:t>
                      </a:r>
                      <a:endParaRPr lang="hu-HU" sz="1000" b="0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Latvia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23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22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Croatia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38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19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Italy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Czechia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Poland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42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Slovakia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34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28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Hungary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33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TFYR of Macedonia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31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27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 err="1">
                          <a:effectLst/>
                        </a:rPr>
                        <a:t>Montenegro</a:t>
                      </a:r>
                      <a:endParaRPr lang="hu-HU" sz="1000" b="0" i="0" u="none" strike="noStrike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2674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Bulgaria</a:t>
                      </a:r>
                      <a:endParaRPr lang="hu-HU" sz="10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6296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Serbia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14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Turkey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Greece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32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38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/>
                </a:tc>
              </a:tr>
              <a:tr h="126749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Moldova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47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43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39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  <a:tr h="19012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 err="1">
                          <a:effectLst/>
                        </a:rPr>
                        <a:t>Russian</a:t>
                      </a:r>
                      <a:r>
                        <a:rPr lang="hu-HU" sz="1000" u="none" strike="noStrike" dirty="0">
                          <a:effectLst/>
                        </a:rPr>
                        <a:t> </a:t>
                      </a:r>
                      <a:r>
                        <a:rPr lang="hu-HU" sz="1000" u="none" strike="noStrike" dirty="0" err="1">
                          <a:effectLst/>
                        </a:rPr>
                        <a:t>Federation</a:t>
                      </a:r>
                      <a:endParaRPr lang="hu-HU" sz="1000" b="0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21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  <a:tr h="144856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Romania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41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  <a:tr h="14485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Albania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44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36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37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40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42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  <a:tr h="135802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Ukraine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46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38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  <a:tr h="13580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Bosnia and Herzegovina</a:t>
                      </a:r>
                      <a:endParaRPr lang="hu-HU" sz="1000" b="0" i="0" u="none" strike="noStrike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45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49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45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>
                          <a:effectLst/>
                        </a:rPr>
                        <a:t>43</a:t>
                      </a:r>
                      <a:endParaRPr lang="hu-H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000" u="none" strike="noStrike" dirty="0">
                          <a:effectLst/>
                        </a:rPr>
                        <a:t>47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08" marR="2808" marT="280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73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571" y="2200301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noProof="0" dirty="0" smtClean="0"/>
          </a:p>
          <a:p>
            <a:pPr marL="0" indent="0" algn="ctr">
              <a:buNone/>
            </a:pPr>
            <a:r>
              <a:rPr lang="en-US" sz="4400" b="1" noProof="0" dirty="0" smtClean="0"/>
              <a:t>Thank you!</a:t>
            </a:r>
            <a:endParaRPr lang="en-US" sz="4400" b="1" noProof="0" dirty="0"/>
          </a:p>
        </p:txBody>
      </p:sp>
      <p:pic>
        <p:nvPicPr>
          <p:cNvPr id="4" name="Picture 2" descr="http://www.landscapes.org/wp-content/uploads/2013/07/FAO-blue_logo-630x6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290" y="172313"/>
            <a:ext cx="1023441" cy="1023441"/>
          </a:xfrm>
          <a:prstGeom prst="rect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</p:pic>
      <p:sp>
        <p:nvSpPr>
          <p:cNvPr id="7" name="TextBox 8"/>
          <p:cNvSpPr txBox="1"/>
          <p:nvPr/>
        </p:nvSpPr>
        <p:spPr>
          <a:xfrm>
            <a:off x="154544" y="6273225"/>
            <a:ext cx="12037455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High Level Forum on e-agriculture - “2gether 4 Strong Digital Agriculture</a:t>
            </a:r>
            <a:r>
              <a:rPr lang="hu-HU" sz="1600" dirty="0">
                <a:solidFill>
                  <a:schemeClr val="bg1"/>
                </a:solidFill>
              </a:rPr>
              <a:t>”</a:t>
            </a:r>
            <a:endParaRPr lang="hu-HU" sz="1750" dirty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2852</TotalTime>
  <Words>911</Words>
  <Application>Microsoft Office PowerPoint</Application>
  <PresentationFormat>Szélesvásznú</PresentationFormat>
  <Paragraphs>360</Paragraphs>
  <Slides>11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Wisp</vt:lpstr>
      <vt:lpstr>Image</vt:lpstr>
      <vt:lpstr>Status of implementation of e-agriculture in Europe, including Western Balkans</vt:lpstr>
      <vt:lpstr>Context</vt:lpstr>
      <vt:lpstr>PowerPoint bemutató</vt:lpstr>
      <vt:lpstr>Recent activities in Europe and Central Asia </vt:lpstr>
      <vt:lpstr>PowerPoint bemutató</vt:lpstr>
      <vt:lpstr>Conclusions of earlier work</vt:lpstr>
      <vt:lpstr>Review of data sources to update e-agriculture status in the region  </vt:lpstr>
      <vt:lpstr>PowerPoint bemutató</vt:lpstr>
      <vt:lpstr>PowerPoint bemutató</vt:lpstr>
      <vt:lpstr>PowerPoint bemutató</vt:lpstr>
      <vt:lpstr>PowerPoint bemutató</vt:lpstr>
    </vt:vector>
  </TitlesOfParts>
  <Company>FAO of the UN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Implementation of E-agriculture in Central and Eastern Europe and Central Asia: insights from selected countries in Europe and Central Asia</dc:title>
  <dc:creator>Alexandrova, Nevena (REUT)</dc:creator>
  <cp:lastModifiedBy>Csótó Mihály</cp:lastModifiedBy>
  <cp:revision>316</cp:revision>
  <dcterms:created xsi:type="dcterms:W3CDTF">2016-12-05T11:10:02Z</dcterms:created>
  <dcterms:modified xsi:type="dcterms:W3CDTF">2018-04-19T05:54:33Z</dcterms:modified>
</cp:coreProperties>
</file>